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8" r:id="rId5"/>
    <p:sldId id="260" r:id="rId6"/>
    <p:sldId id="269" r:id="rId7"/>
    <p:sldId id="271" r:id="rId8"/>
    <p:sldId id="272" r:id="rId9"/>
    <p:sldId id="259" r:id="rId10"/>
    <p:sldId id="261" r:id="rId11"/>
    <p:sldId id="262" r:id="rId12"/>
    <p:sldId id="263" r:id="rId13"/>
    <p:sldId id="270" r:id="rId14"/>
    <p:sldId id="265" r:id="rId15"/>
    <p:sldId id="267" r:id="rId16"/>
    <p:sldId id="273" r:id="rId17"/>
    <p:sldId id="268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C0863E-9B4F-1640-AD1F-E2BA8B758A9C}">
          <p14:sldIdLst>
            <p14:sldId id="258"/>
            <p14:sldId id="260"/>
            <p14:sldId id="269"/>
            <p14:sldId id="271"/>
            <p14:sldId id="272"/>
            <p14:sldId id="259"/>
            <p14:sldId id="261"/>
            <p14:sldId id="262"/>
            <p14:sldId id="263"/>
            <p14:sldId id="270"/>
            <p14:sldId id="265"/>
            <p14:sldId id="267"/>
            <p14:sldId id="273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2841"/>
    <a:srgbClr val="C99F41"/>
    <a:srgbClr val="990000"/>
    <a:srgbClr val="F5F5EB"/>
    <a:srgbClr val="F9F6E7"/>
    <a:srgbClr val="F4EBD8"/>
    <a:srgbClr val="000000"/>
    <a:srgbClr val="00764F"/>
    <a:srgbClr val="00593C"/>
    <a:srgbClr val="FCF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7497"/>
  </p:normalViewPr>
  <p:slideViewPr>
    <p:cSldViewPr snapToGrid="0">
      <p:cViewPr varScale="1">
        <p:scale>
          <a:sx n="98" d="100"/>
          <a:sy n="98" d="100"/>
        </p:scale>
        <p:origin x="248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1409C-AACA-4979-9E55-8FA135FD9AD9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8BBA4-09F6-4A7E-A968-068F979DF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1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60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60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88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52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8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2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86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4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3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3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02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BBA4-09F6-4A7E-A968-068F979DFDF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4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447800"/>
            <a:ext cx="5638800" cy="2209800"/>
          </a:xfrm>
        </p:spPr>
        <p:txBody>
          <a:bodyPr>
            <a:noAutofit/>
          </a:bodyPr>
          <a:lstStyle>
            <a:lvl1pPr algn="l">
              <a:defRPr sz="5000"/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2895600"/>
            <a:ext cx="6400800" cy="1600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14400" cy="365125"/>
          </a:xfrm>
        </p:spPr>
        <p:txBody>
          <a:bodyPr/>
          <a:lstStyle/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pic>
        <p:nvPicPr>
          <p:cNvPr id="23" name="Picture 22" descr="FC Logo Green and Gold .w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3400" y="2209800"/>
            <a:ext cx="2133600" cy="1013924"/>
          </a:xfrm>
          <a:prstGeom prst="rect">
            <a:avLst/>
          </a:prstGeom>
        </p:spPr>
      </p:pic>
      <p:pic>
        <p:nvPicPr>
          <p:cNvPr id="14" name="Picture 13" descr="FC Icon_Student1st_reverse.a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48400" y="4953000"/>
            <a:ext cx="3407229" cy="26500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88A4-3C37-4E76-8976-50884477B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88A4-3C37-4E76-8976-50884477B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88A4-3C37-4E76-8976-50884477B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574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371600"/>
            <a:ext cx="7772400" cy="4572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88A4-3C37-4E76-8976-50884477B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1"/>
            <a:ext cx="40386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1"/>
            <a:ext cx="40386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88A4-3C37-4E76-8976-50884477B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9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06712"/>
            <a:ext cx="4040188" cy="3417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2669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06712"/>
            <a:ext cx="4041775" cy="3417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88A4-3C37-4E76-8976-50884477B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88A4-3C37-4E76-8976-50884477B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88A4-3C37-4E76-8976-50884477B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648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88A4-3C37-4E76-8976-50884477B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88A4-3C37-4E76-8976-50884477B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1EC24-6F21-4B5D-9300-A41AFCD96A84}" type="datetimeFigureOut">
              <a:rPr lang="en-US" smtClean="0"/>
              <a:pPr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88A4-3C37-4E76-8976-50884477B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0" name="Picture 29" descr="FC Logo white.wm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7200" y="296047"/>
            <a:ext cx="1295400" cy="618353"/>
          </a:xfrm>
          <a:prstGeom prst="rect">
            <a:avLst/>
          </a:prstGeom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tmartz.org/" TargetMode="External"/><Relationship Id="rId2" Type="http://schemas.openxmlformats.org/officeDocument/2006/relationships/hyperlink" Target="http://www.adweek.com/digital/social-media-minimum-age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hyperlink" Target="http://www.adweek.com/digital/social-media-minimum-age/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838200"/>
            <a:ext cx="5410200" cy="1828800"/>
          </a:xfrm>
        </p:spPr>
        <p:txBody>
          <a:bodyPr>
            <a:normAutofit fontScale="90000"/>
          </a:bodyPr>
          <a:lstStyle/>
          <a:p>
            <a:r>
              <a:rPr lang="en-US" sz="5000"/>
              <a:t>Digital </a:t>
            </a:r>
            <a:br>
              <a:rPr lang="en-US" sz="5000"/>
            </a:br>
            <a:r>
              <a:rPr lang="en-US"/>
              <a:t>Citizenship</a:t>
            </a:r>
            <a:br>
              <a:rPr lang="en-US"/>
            </a:br>
            <a:r>
              <a:rPr lang="en-US" sz="2700" b="0"/>
              <a:t>Parent Workshop</a:t>
            </a:r>
            <a:br>
              <a:rPr lang="en-US" sz="2700" b="0"/>
            </a:br>
            <a:r>
              <a:rPr lang="en-US" sz="2700" b="0"/>
              <a:t>Internet Safety</a:t>
            </a:r>
            <a:endParaRPr lang="en-US" sz="5000" b="0"/>
          </a:p>
        </p:txBody>
      </p:sp>
      <p:sp>
        <p:nvSpPr>
          <p:cNvPr id="5" name="Rectangle 4"/>
          <p:cNvSpPr/>
          <p:nvPr/>
        </p:nvSpPr>
        <p:spPr>
          <a:xfrm>
            <a:off x="457200" y="304800"/>
            <a:ext cx="21336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8FEFC0D-D467-584C-BD20-7C9854CF6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0"/>
    </mc:Choice>
    <mc:Fallback xmlns="">
      <p:transition spd="slow" advTm="7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06" y="2057400"/>
            <a:ext cx="6376988" cy="37580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Parents set an example…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5815478"/>
            <a:ext cx="2959894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http://www.netsmartz.org/Presentations/Parents</a:t>
            </a:r>
          </a:p>
          <a:p>
            <a:endParaRPr lang="en-US"/>
          </a:p>
        </p:txBody>
      </p: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A0CB5B3-6395-4248-A361-7CD71F7F7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6727" y="52485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Keeping our kids safe online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428" y="2202287"/>
            <a:ext cx="77530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On Websites DON’T share private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Address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Telephone number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First name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Last name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Location information: school, name of the team you play for, name of park you visit, etc.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3947B1E-72D7-9147-BE84-C54C40D6E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2569" y="51779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9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Online Friends vs. In Person Friends</a:t>
            </a:r>
            <a:br>
              <a:rPr lang="en-US"/>
            </a:br>
            <a:r>
              <a:rPr lang="en-US" sz="2200"/>
              <a:t>from Common Sense Media Curriculum: 3-5 Unit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6823" y="2289220"/>
            <a:ext cx="7431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Can’t tell if online friends are male or 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Can’t tell their age</a:t>
            </a:r>
          </a:p>
          <a:p>
            <a:endParaRPr lang="en-US" sz="2800"/>
          </a:p>
        </p:txBody>
      </p: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555F0B8-E546-C149-B5D1-0A8836FF5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5977" y="5080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838200"/>
            <a:ext cx="5410200" cy="1828800"/>
          </a:xfrm>
        </p:spPr>
        <p:txBody>
          <a:bodyPr>
            <a:normAutofit fontScale="90000"/>
          </a:bodyPr>
          <a:lstStyle/>
          <a:p>
            <a:r>
              <a:rPr lang="en-US" sz="5000"/>
              <a:t>Digital </a:t>
            </a:r>
            <a:br>
              <a:rPr lang="en-US" sz="5000"/>
            </a:br>
            <a:r>
              <a:rPr lang="en-US"/>
              <a:t>Citizenship</a:t>
            </a:r>
            <a:br>
              <a:rPr lang="en-US"/>
            </a:br>
            <a:r>
              <a:rPr lang="en-US" sz="2700" b="0"/>
              <a:t>Parent Workshop</a:t>
            </a:r>
            <a:br>
              <a:rPr lang="en-US" sz="2700" b="0"/>
            </a:br>
            <a:r>
              <a:rPr lang="en-US" sz="2700" b="0"/>
              <a:t>Internet Safety</a:t>
            </a:r>
            <a:endParaRPr lang="en-US" sz="5000" b="0"/>
          </a:p>
        </p:txBody>
      </p:sp>
      <p:sp>
        <p:nvSpPr>
          <p:cNvPr id="5" name="Rectangle 4"/>
          <p:cNvSpPr/>
          <p:nvPr/>
        </p:nvSpPr>
        <p:spPr>
          <a:xfrm>
            <a:off x="457200" y="304800"/>
            <a:ext cx="21336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956B562-C47D-6748-B876-352F1A920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4971" y="42367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3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549" y="2057400"/>
            <a:ext cx="79333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Bennett, </a:t>
            </a:r>
            <a:r>
              <a:rPr lang="en-US" sz="1600" err="1"/>
              <a:t>Shea</a:t>
            </a:r>
            <a:r>
              <a:rPr lang="en-US" sz="1600"/>
              <a:t>, 2014. September 29. “Minimum Age Requirements: Twitter, Facebook, Instagram, Snapchat, WhatsApp, Secret.” </a:t>
            </a:r>
            <a:r>
              <a:rPr lang="en-US" sz="1600" i="1" err="1"/>
              <a:t>Adweek</a:t>
            </a:r>
            <a:r>
              <a:rPr lang="en-US" sz="1600"/>
              <a:t>. Retrieved from </a:t>
            </a:r>
            <a:r>
              <a:rPr lang="en-US" sz="1600">
                <a:hlinkClick r:id="rId2"/>
              </a:rPr>
              <a:t>http://www.adweek.com/digital/social-media-minimum-age/</a:t>
            </a:r>
            <a:endParaRPr lang="en-US" sz="1600"/>
          </a:p>
          <a:p>
            <a:endParaRPr lang="en-US" sz="1600"/>
          </a:p>
          <a:p>
            <a:r>
              <a:rPr lang="en-US" sz="1600"/>
              <a:t>“Internet Safety” </a:t>
            </a:r>
            <a:r>
              <a:rPr lang="en-US" sz="1600" i="1"/>
              <a:t>Common Sense Media: Digital Citizenship</a:t>
            </a:r>
            <a:r>
              <a:rPr lang="en-US" sz="1600"/>
              <a:t>. Common Sense Media, 2017. Web. 21 June 2017.</a:t>
            </a:r>
          </a:p>
          <a:p>
            <a:endParaRPr lang="en-US" sz="1600"/>
          </a:p>
          <a:p>
            <a:r>
              <a:rPr lang="en-US" sz="1600"/>
              <a:t>"Internet Safety." </a:t>
            </a:r>
            <a:r>
              <a:rPr lang="en-US" sz="1600" i="1" err="1"/>
              <a:t>NetSmartz</a:t>
            </a:r>
            <a:r>
              <a:rPr lang="en-US" sz="1600" i="1"/>
              <a:t> Workshop</a:t>
            </a:r>
            <a:r>
              <a:rPr lang="en-US" sz="1600"/>
              <a:t>. National Center for Missing &amp; Exploited Children, 2015. Web. 30 June 2017. </a:t>
            </a:r>
            <a:endParaRPr lang="en-US" sz="1600">
              <a:hlinkClick r:id="rId3"/>
            </a:endParaRPr>
          </a:p>
          <a:p>
            <a:r>
              <a:rPr lang="en-US" sz="1600">
                <a:hlinkClick r:id="rId3"/>
              </a:rPr>
              <a:t>www.netmartz.org</a:t>
            </a:r>
            <a:endParaRPr lang="en-US" sz="1600"/>
          </a:p>
          <a:p>
            <a:endParaRPr lang="en-US" sz="1600"/>
          </a:p>
          <a:p>
            <a:r>
              <a:rPr lang="en-US" sz="1600"/>
              <a:t>“Talking Safely Online (3-5).” </a:t>
            </a:r>
            <a:r>
              <a:rPr lang="en-US" sz="1600" i="1"/>
              <a:t>Common Sense Media: Curriculum: Unit 3 Lesson 1. </a:t>
            </a:r>
            <a:r>
              <a:rPr lang="en-US" sz="1600"/>
              <a:t>Common Sense Media. 2015. Web. 22 June 2017.</a:t>
            </a:r>
          </a:p>
          <a:p>
            <a:endParaRPr lang="en-US" sz="1600"/>
          </a:p>
          <a:p>
            <a:endParaRPr lang="en-US" sz="16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3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From Common Sense Media: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5915" y="2266682"/>
            <a:ext cx="69030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Teens are more likely to be targeted by online solicitors.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Online solicitations may come from someone they know.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Respect your “gut feeling” if something makes you feel uncomfortable.</a:t>
            </a:r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8D841F8-8EAE-4D4F-B9BC-A019E6737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1053" y="49443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72" y="1504694"/>
            <a:ext cx="7704041" cy="4305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677" y="5810249"/>
            <a:ext cx="29859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http://www.netsmartz.org/Presentations/Parents</a:t>
            </a:r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55840B3-5901-EF4D-8119-004E17EA6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5324" y="54038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If you are concerned…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925" y="2247900"/>
            <a:ext cx="611505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2450" y="5867400"/>
            <a:ext cx="344805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http://www.netsmartz.org/Presentations/Parents</a:t>
            </a:r>
          </a:p>
          <a:p>
            <a:endParaRPr lang="en-US"/>
          </a:p>
        </p:txBody>
      </p: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D48A5F7-2CDF-7646-A908-6499079B1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9650" y="546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1900237"/>
            <a:ext cx="5972175" cy="3286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1999" y="5186362"/>
            <a:ext cx="3443287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http://www.netsmartz.org/Presentations/Parents</a:t>
            </a:r>
          </a:p>
          <a:p>
            <a:endParaRPr lang="en-US"/>
          </a:p>
        </p:txBody>
      </p:sp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40A20A0-4B60-F645-A5AA-8B742E889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4971" y="53108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Keeping our children safe online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428" y="2202287"/>
            <a:ext cx="77530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On Websites: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Age appropriate language/activities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DON’T</a:t>
            </a:r>
            <a:r>
              <a:rPr lang="en-US" sz="2800"/>
              <a:t> let young kids talk to people they don’t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If they feel uncomfortable, </a:t>
            </a:r>
            <a:r>
              <a:rPr lang="en-US" sz="2800" b="1"/>
              <a:t>TELL A TRUSTED ADULT!!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Bookmark sites for them to access</a:t>
            </a:r>
          </a:p>
          <a:p>
            <a:endParaRPr lang="en-US" sz="280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2E7E592-10EF-014D-ADCF-1080FD0B4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53353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3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38" y="1687133"/>
            <a:ext cx="1093322" cy="3717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760" y="5760074"/>
            <a:ext cx="623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https://commons.wikimedia.org/wiki/File:Traffic_lights_icon.svg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8045" y="1687133"/>
            <a:ext cx="4623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Red…risky</a:t>
            </a:r>
          </a:p>
          <a:p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Yellow…iffy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Green…Okay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0473" y="3966382"/>
            <a:ext cx="632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https://www.commonsensemedia.org/educators/digital-citizenship/internet-safety</a:t>
            </a:r>
          </a:p>
        </p:txBody>
      </p:sp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8129444-91D6-1F41-91B2-F9EEE6656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8845" y="47644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6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Keeping our kids safe online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2884" y="2057400"/>
            <a:ext cx="761141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On Social Media:</a:t>
            </a:r>
          </a:p>
          <a:p>
            <a:pPr algn="just"/>
            <a:r>
              <a:rPr lang="en-US" sz="2800"/>
              <a:t>	“Twitter doesn’t ask your age when you sign up, but Facebook does, and on Facebook the minimum age requirement is a hard and fast 13. It’s the same number on Instagram, Pinterest, Tumblr, Reddit, Snapchat and Secret, too.</a:t>
            </a:r>
          </a:p>
          <a:p>
            <a:endParaRPr lang="en-US">
              <a:hlinkClick r:id="rId5"/>
            </a:endParaRPr>
          </a:p>
          <a:p>
            <a:endParaRPr lang="en-US">
              <a:hlinkClick r:id="rId5"/>
            </a:endParaRPr>
          </a:p>
          <a:p>
            <a:endParaRPr lang="en-US">
              <a:hlinkClick r:id="rId5"/>
            </a:endParaRPr>
          </a:p>
          <a:p>
            <a:r>
              <a:rPr lang="en-US">
                <a:hlinkClick r:id="rId5"/>
              </a:rPr>
              <a:t>http://www.adweek.com/digital/social-media-minimum-age/</a:t>
            </a:r>
            <a:endParaRPr lang="en-US"/>
          </a:p>
          <a:p>
            <a:endParaRPr lang="en-US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20B1D76-291D-EC46-B809-F86770BA0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4160" y="548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2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Keeping our kids safe online: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8338" y="2240924"/>
            <a:ext cx="779171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On Social Media: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Check Terms of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Monitor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“Friend” your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If they feel uncomfortable, </a:t>
            </a:r>
            <a:r>
              <a:rPr lang="en-US" sz="2800" b="1"/>
              <a:t>TELL A TRUSTED ADULT!!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endParaRPr lang="en-US"/>
          </a:p>
        </p:txBody>
      </p: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93AE6EE-C5AE-8E49-B5B1-EF0DC0AFD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080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F10882A6C3864AADF3EEB5EC83E967" ma:contentTypeVersion="2" ma:contentTypeDescription="Create a new document." ma:contentTypeScope="" ma:versionID="fd069ccab9071c6c3f0f3ecc29e408d9">
  <xsd:schema xmlns:xsd="http://www.w3.org/2001/XMLSchema" xmlns:xs="http://www.w3.org/2001/XMLSchema" xmlns:p="http://schemas.microsoft.com/office/2006/metadata/properties" xmlns:ns2="d535d925-503f-4ea1-87e8-07d9ce261dfe" targetNamespace="http://schemas.microsoft.com/office/2006/metadata/properties" ma:root="true" ma:fieldsID="dd56ec76a65070c7da03a6b8706c91de" ns2:_="">
    <xsd:import namespace="d535d925-503f-4ea1-87e8-07d9ce261df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35d925-503f-4ea1-87e8-07d9ce261df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5AD163-2343-4AC4-B7F8-5D64D361EB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35d925-503f-4ea1-87e8-07d9ce261d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B81254-7148-4859-87CC-E5FE07E30873}">
  <ds:schemaRefs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d535d925-503f-4ea1-87e8-07d9ce261dfe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E7DFF17-62B8-4A86-B0B4-1548087E7C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497</Words>
  <Application>Microsoft Macintosh PowerPoint</Application>
  <PresentationFormat>On-screen Show (4:3)</PresentationFormat>
  <Paragraphs>71</Paragraphs>
  <Slides>14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Digital  Citizenship Parent Workshop Internet Safety</vt:lpstr>
      <vt:lpstr>From Common Sense Media:</vt:lpstr>
      <vt:lpstr>PowerPoint Presentation</vt:lpstr>
      <vt:lpstr>If you are concerned…</vt:lpstr>
      <vt:lpstr>PowerPoint Presentation</vt:lpstr>
      <vt:lpstr>Keeping our children safe online</vt:lpstr>
      <vt:lpstr>PowerPoint Presentation</vt:lpstr>
      <vt:lpstr>Keeping our kids safe online</vt:lpstr>
      <vt:lpstr>Keeping our kids safe online:</vt:lpstr>
      <vt:lpstr>Parents set an example…</vt:lpstr>
      <vt:lpstr>Keeping our kids safe online</vt:lpstr>
      <vt:lpstr>Online Friends vs. In Person Friends from Common Sense Media Curriculum: 3-5 Unit 3</vt:lpstr>
      <vt:lpstr>Digital  Citizenship Parent Workshop Internet Safety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 Citizenship Parent Workshop Internet Safety</dc:title>
  <cp:lastModifiedBy>Brandon, Susan</cp:lastModifiedBy>
  <cp:revision>11</cp:revision>
  <dcterms:modified xsi:type="dcterms:W3CDTF">2019-10-27T23:14:18Z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0x0101001CF10882A6C3864AADF3EEB5EC83E967</vt:lpwstr>
  </property>
  <property fmtid="{D5CDD505-2E9C-101B-9397-08002B2CF9AE}" pid="3" name="FCS_x0020_Document_x0020_Category">
    <vt:lpwstr/>
  </property>
  <property fmtid="{D5CDD505-2E9C-101B-9397-08002B2CF9AE}" pid="4" name="FCS Document Category">
    <vt:lpwstr/>
  </property>
</Properties>
</file>